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1cc59b27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1cc59b27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1cc59b27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1cc59b27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1cc59b27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1cc59b27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1cc59b27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1cc59b27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1cc59b270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1cc59b270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1cc59b27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1cc59b27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11cc59b27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11cc59b27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1cc59b27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11cc59b27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1cc59b27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1cc59b27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1cc59b27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1cc59b27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1cc59b27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1cc59b27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2022 ProSeed team 10</a:t>
            </a:r>
            <a:endParaRPr/>
          </a:p>
          <a:p>
            <a:pPr indent="0" lvl="0" marL="0" rtl="0" algn="l">
              <a:spcBef>
                <a:spcPts val="0"/>
              </a:spcBef>
              <a:spcAft>
                <a:spcPts val="0"/>
              </a:spcAft>
              <a:buNone/>
            </a:pPr>
            <a:r>
              <a:rPr lang="en"/>
              <a:t>App “Covidly”</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By yuang Hou, leona Li, hairong Wu, shihming Lin, shiyu Sun</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ctrTitle"/>
          </p:nvPr>
        </p:nvSpPr>
        <p:spPr>
          <a:xfrm>
            <a:off x="729625" y="526850"/>
            <a:ext cx="7688100" cy="6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reviews</a:t>
            </a:r>
            <a:endParaRPr/>
          </a:p>
        </p:txBody>
      </p:sp>
      <p:sp>
        <p:nvSpPr>
          <p:cNvPr id="149" name="Google Shape;149;p22"/>
          <p:cNvSpPr txBox="1"/>
          <p:nvPr>
            <p:ph idx="1" type="subTitle"/>
          </p:nvPr>
        </p:nvSpPr>
        <p:spPr>
          <a:xfrm>
            <a:off x="729625" y="1378325"/>
            <a:ext cx="7688100" cy="3204900"/>
          </a:xfrm>
          <a:prstGeom prst="rect">
            <a:avLst/>
          </a:prstGeom>
        </p:spPr>
        <p:txBody>
          <a:bodyPr anchorCtr="0" anchor="t" bIns="91425" lIns="91425" spcFirstLastPara="1" rIns="91425" wrap="square" tIns="91425">
            <a:normAutofit fontScale="25000" lnSpcReduction="20000"/>
          </a:bodyPr>
          <a:lstStyle/>
          <a:p>
            <a:pPr indent="-309058" lvl="0" marL="635000" rtl="0" algn="l">
              <a:lnSpc>
                <a:spcPct val="100000"/>
              </a:lnSpc>
              <a:spcBef>
                <a:spcPts val="0"/>
              </a:spcBef>
              <a:spcAft>
                <a:spcPts val="0"/>
              </a:spcAft>
              <a:buClr>
                <a:srgbClr val="000000"/>
              </a:buClr>
              <a:buSzPct val="100000"/>
              <a:buFont typeface="Raleway"/>
              <a:buChar char="●"/>
            </a:pPr>
            <a:r>
              <a:rPr lang="en" sz="5068">
                <a:solidFill>
                  <a:srgbClr val="000000"/>
                </a:solidFill>
                <a:latin typeface="Raleway"/>
                <a:ea typeface="Raleway"/>
                <a:cs typeface="Raleway"/>
                <a:sym typeface="Raleway"/>
              </a:rPr>
              <a:t>Who will buy your product? Who is your target group?</a:t>
            </a:r>
            <a:endParaRPr sz="5068">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rPr lang="en" sz="5068">
                <a:solidFill>
                  <a:srgbClr val="000000"/>
                </a:solidFill>
                <a:latin typeface="Raleway"/>
                <a:ea typeface="Raleway"/>
                <a:cs typeface="Raleway"/>
                <a:sym typeface="Raleway"/>
              </a:rPr>
              <a:t>Colleges, social media companies, government healthcare agencies, college unions. </a:t>
            </a:r>
            <a:endParaRPr sz="5068">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rPr lang="en" sz="5068">
                <a:solidFill>
                  <a:srgbClr val="000000"/>
                </a:solidFill>
                <a:latin typeface="Raleway"/>
                <a:ea typeface="Raleway"/>
                <a:cs typeface="Raleway"/>
                <a:sym typeface="Raleway"/>
              </a:rPr>
              <a:t>Target on students, staff, all people who worry about their travel routes during pandemic</a:t>
            </a:r>
            <a:endParaRPr sz="5068">
              <a:solidFill>
                <a:srgbClr val="000000"/>
              </a:solidFill>
              <a:latin typeface="Raleway"/>
              <a:ea typeface="Raleway"/>
              <a:cs typeface="Raleway"/>
              <a:sym typeface="Raleway"/>
            </a:endParaRPr>
          </a:p>
          <a:p>
            <a:pPr indent="-309058" lvl="0" marL="635000" rtl="0" algn="l">
              <a:lnSpc>
                <a:spcPct val="100000"/>
              </a:lnSpc>
              <a:spcBef>
                <a:spcPts val="1200"/>
              </a:spcBef>
              <a:spcAft>
                <a:spcPts val="0"/>
              </a:spcAft>
              <a:buClr>
                <a:srgbClr val="000000"/>
              </a:buClr>
              <a:buSzPct val="100000"/>
              <a:buFont typeface="Raleway"/>
              <a:buChar char="●"/>
            </a:pPr>
            <a:r>
              <a:rPr lang="en" sz="5068">
                <a:solidFill>
                  <a:srgbClr val="000000"/>
                </a:solidFill>
                <a:latin typeface="Raleway"/>
                <a:ea typeface="Raleway"/>
                <a:cs typeface="Raleway"/>
                <a:sym typeface="Raleway"/>
              </a:rPr>
              <a:t>Why will people buy your product?</a:t>
            </a:r>
            <a:endParaRPr sz="5068">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rPr lang="en" sz="5068">
                <a:solidFill>
                  <a:srgbClr val="000000"/>
                </a:solidFill>
                <a:latin typeface="Raleway"/>
                <a:ea typeface="Raleway"/>
                <a:cs typeface="Raleway"/>
                <a:sym typeface="Raleway"/>
              </a:rPr>
              <a:t>It is easy to for students and staff to know about the conditions of their travel destinations. Easy to plan their travel routes with a better time management. Easy to build their own events with a clear understanding of conditions of their events destination.</a:t>
            </a:r>
            <a:endParaRPr sz="5068">
              <a:solidFill>
                <a:srgbClr val="000000"/>
              </a:solidFill>
              <a:latin typeface="Raleway"/>
              <a:ea typeface="Raleway"/>
              <a:cs typeface="Raleway"/>
              <a:sym typeface="Raleway"/>
            </a:endParaRPr>
          </a:p>
          <a:p>
            <a:pPr indent="-309058" lvl="0" marL="635000" rtl="0" algn="l">
              <a:lnSpc>
                <a:spcPct val="100000"/>
              </a:lnSpc>
              <a:spcBef>
                <a:spcPts val="1200"/>
              </a:spcBef>
              <a:spcAft>
                <a:spcPts val="0"/>
              </a:spcAft>
              <a:buClr>
                <a:srgbClr val="000000"/>
              </a:buClr>
              <a:buSzPct val="100000"/>
              <a:buFont typeface="Raleway"/>
              <a:buChar char="●"/>
            </a:pPr>
            <a:r>
              <a:rPr lang="en" sz="5068">
                <a:solidFill>
                  <a:srgbClr val="000000"/>
                </a:solidFill>
                <a:latin typeface="Raleway"/>
                <a:ea typeface="Raleway"/>
                <a:cs typeface="Raleway"/>
                <a:sym typeface="Raleway"/>
              </a:rPr>
              <a:t>What problem does it solve?</a:t>
            </a:r>
            <a:endParaRPr sz="5068">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rPr lang="en" sz="5068">
                <a:solidFill>
                  <a:srgbClr val="000000"/>
                </a:solidFill>
                <a:latin typeface="Raleway"/>
                <a:ea typeface="Raleway"/>
                <a:cs typeface="Raleway"/>
                <a:sym typeface="Raleway"/>
              </a:rPr>
              <a:t>It helps users know about their risks of being exposed to covid. It helps users make a safer traveling choice. </a:t>
            </a:r>
            <a:endParaRPr sz="5068">
              <a:solidFill>
                <a:srgbClr val="000000"/>
              </a:solidFill>
              <a:latin typeface="Raleway"/>
              <a:ea typeface="Raleway"/>
              <a:cs typeface="Raleway"/>
              <a:sym typeface="Raleway"/>
            </a:endParaRPr>
          </a:p>
          <a:p>
            <a:pPr indent="-309058" lvl="0" marL="635000" rtl="0" algn="l">
              <a:lnSpc>
                <a:spcPct val="100000"/>
              </a:lnSpc>
              <a:spcBef>
                <a:spcPts val="1200"/>
              </a:spcBef>
              <a:spcAft>
                <a:spcPts val="0"/>
              </a:spcAft>
              <a:buClr>
                <a:srgbClr val="000000"/>
              </a:buClr>
              <a:buSzPct val="100000"/>
              <a:buFont typeface="Raleway"/>
              <a:buChar char="●"/>
            </a:pPr>
            <a:r>
              <a:rPr lang="en" sz="5068">
                <a:solidFill>
                  <a:srgbClr val="000000"/>
                </a:solidFill>
                <a:latin typeface="Raleway"/>
                <a:ea typeface="Raleway"/>
                <a:cs typeface="Raleway"/>
                <a:sym typeface="Raleway"/>
              </a:rPr>
              <a:t>Where is your market?</a:t>
            </a:r>
            <a:endParaRPr sz="5068">
              <a:solidFill>
                <a:srgbClr val="000000"/>
              </a:solidFill>
              <a:latin typeface="Raleway"/>
              <a:ea typeface="Raleway"/>
              <a:cs typeface="Raleway"/>
              <a:sym typeface="Raleway"/>
            </a:endParaRPr>
          </a:p>
          <a:p>
            <a:pPr indent="0" lvl="0" marL="0" rtl="0" algn="l">
              <a:lnSpc>
                <a:spcPct val="100000"/>
              </a:lnSpc>
              <a:spcBef>
                <a:spcPts val="1200"/>
              </a:spcBef>
              <a:spcAft>
                <a:spcPts val="0"/>
              </a:spcAft>
              <a:buNone/>
            </a:pPr>
            <a:r>
              <a:rPr lang="en" sz="5068">
                <a:solidFill>
                  <a:srgbClr val="000000"/>
                </a:solidFill>
                <a:latin typeface="Raleway"/>
                <a:ea typeface="Raleway"/>
                <a:cs typeface="Raleway"/>
                <a:sym typeface="Raleway"/>
              </a:rPr>
              <a:t>Mainly opens to areas with loose covid policies. Especially in US. Also our markets can be specified to, but not limited to schools, workplace, industries, or places where some forms of human organizations base in. </a:t>
            </a:r>
            <a:endParaRPr sz="5068">
              <a:solidFill>
                <a:srgbClr val="000000"/>
              </a:solidFill>
              <a:latin typeface="Raleway"/>
              <a:ea typeface="Raleway"/>
              <a:cs typeface="Raleway"/>
              <a:sym typeface="Raleway"/>
            </a:endParaRPr>
          </a:p>
          <a:p>
            <a:pPr indent="0" lvl="0" marL="0" rtl="0" algn="l">
              <a:spcBef>
                <a:spcPts val="12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ctrTitle"/>
          </p:nvPr>
        </p:nvSpPr>
        <p:spPr>
          <a:xfrm>
            <a:off x="727950" y="493225"/>
            <a:ext cx="7688100" cy="63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a:t>
            </a:r>
            <a:r>
              <a:rPr lang="en"/>
              <a:t> Plans</a:t>
            </a:r>
            <a:endParaRPr/>
          </a:p>
        </p:txBody>
      </p:sp>
      <p:sp>
        <p:nvSpPr>
          <p:cNvPr id="155" name="Google Shape;155;p23"/>
          <p:cNvSpPr txBox="1"/>
          <p:nvPr>
            <p:ph idx="1" type="subTitle"/>
          </p:nvPr>
        </p:nvSpPr>
        <p:spPr>
          <a:xfrm>
            <a:off x="729625" y="1467975"/>
            <a:ext cx="7688100" cy="3283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Char char="●"/>
            </a:pPr>
            <a:r>
              <a:rPr lang="en">
                <a:solidFill>
                  <a:srgbClr val="000000"/>
                </a:solidFill>
              </a:rPr>
              <a:t>Expand to a national/state/provincial service app with new features including more </a:t>
            </a:r>
            <a:r>
              <a:rPr lang="en">
                <a:solidFill>
                  <a:srgbClr val="000000"/>
                </a:solidFill>
              </a:rPr>
              <a:t>sophisticated</a:t>
            </a:r>
            <a:r>
              <a:rPr lang="en">
                <a:solidFill>
                  <a:srgbClr val="000000"/>
                </a:solidFill>
              </a:rPr>
              <a:t> data, calculated possibilities of getting covid, or </a:t>
            </a:r>
            <a:r>
              <a:rPr lang="en">
                <a:solidFill>
                  <a:srgbClr val="000000"/>
                </a:solidFill>
              </a:rPr>
              <a:t>recommended</a:t>
            </a:r>
            <a:r>
              <a:rPr lang="en">
                <a:solidFill>
                  <a:srgbClr val="000000"/>
                </a:solidFill>
              </a:rPr>
              <a:t> routes.</a:t>
            </a:r>
            <a:endParaRPr>
              <a:solidFill>
                <a:srgbClr val="000000"/>
              </a:solidFill>
            </a:endParaRPr>
          </a:p>
          <a:p>
            <a:pPr indent="-330200" lvl="0" marL="457200" rtl="0" algn="l">
              <a:spcBef>
                <a:spcPts val="0"/>
              </a:spcBef>
              <a:spcAft>
                <a:spcPts val="0"/>
              </a:spcAft>
              <a:buClr>
                <a:srgbClr val="000000"/>
              </a:buClr>
              <a:buSzPts val="1600"/>
              <a:buChar char="●"/>
            </a:pPr>
            <a:r>
              <a:rPr lang="en">
                <a:solidFill>
                  <a:srgbClr val="000000"/>
                </a:solidFill>
              </a:rPr>
              <a:t>Building an online community for people to share their lives under pandemic.</a:t>
            </a:r>
            <a:endParaRPr>
              <a:solidFill>
                <a:srgbClr val="000000"/>
              </a:solidFill>
            </a:endParaRPr>
          </a:p>
          <a:p>
            <a:pPr indent="-330200" lvl="0" marL="457200" rtl="0" algn="l">
              <a:spcBef>
                <a:spcPts val="0"/>
              </a:spcBef>
              <a:spcAft>
                <a:spcPts val="0"/>
              </a:spcAft>
              <a:buClr>
                <a:srgbClr val="000000"/>
              </a:buClr>
              <a:buSzPts val="1600"/>
              <a:buChar char="●"/>
            </a:pPr>
            <a:r>
              <a:rPr lang="en">
                <a:solidFill>
                  <a:srgbClr val="000000"/>
                </a:solidFill>
              </a:rPr>
              <a:t>Helps small businesses to sell personal protective equipment.</a:t>
            </a:r>
            <a:endParaRPr>
              <a:solidFill>
                <a:srgbClr val="000000"/>
              </a:solidFill>
            </a:endParaRPr>
          </a:p>
          <a:p>
            <a:pPr indent="-330200" lvl="0" marL="457200" rtl="0" algn="l">
              <a:spcBef>
                <a:spcPts val="0"/>
              </a:spcBef>
              <a:spcAft>
                <a:spcPts val="0"/>
              </a:spcAft>
              <a:buClr>
                <a:srgbClr val="000000"/>
              </a:buClr>
              <a:buSzPts val="1600"/>
              <a:buChar char="●"/>
            </a:pPr>
            <a:r>
              <a:rPr lang="en">
                <a:solidFill>
                  <a:srgbClr val="000000"/>
                </a:solidFill>
              </a:rPr>
              <a:t>Becomes a travel service app that benefits tourists from noting the risk levels of each landmark.</a:t>
            </a:r>
            <a:endParaRPr>
              <a:solidFill>
                <a:srgbClr val="000000"/>
              </a:solidFill>
            </a:endParaRPr>
          </a:p>
          <a:p>
            <a:pPr indent="-330200" lvl="0" marL="457200" rtl="0" algn="l">
              <a:spcBef>
                <a:spcPts val="0"/>
              </a:spcBef>
              <a:spcAft>
                <a:spcPts val="0"/>
              </a:spcAft>
              <a:buClr>
                <a:srgbClr val="000000"/>
              </a:buClr>
              <a:buSzPts val="1600"/>
              <a:buChar char="●"/>
            </a:pPr>
            <a:r>
              <a:rPr lang="en">
                <a:solidFill>
                  <a:srgbClr val="000000"/>
                </a:solidFill>
              </a:rPr>
              <a:t>Becomes a built-in function under large social media app including, snapchat, wechat, facebook, google map.</a:t>
            </a:r>
            <a:endParaRPr>
              <a:solidFill>
                <a:srgbClr val="000000"/>
              </a:solidFill>
            </a:endParaRPr>
          </a:p>
          <a:p>
            <a:pPr indent="0" lvl="0" marL="0" rtl="0" algn="l">
              <a:spcBef>
                <a:spcPts val="0"/>
              </a:spcBef>
              <a:spcAft>
                <a:spcPts val="0"/>
              </a:spcAft>
              <a:buNone/>
            </a:pPr>
            <a:r>
              <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ctrTitle"/>
          </p:nvPr>
        </p:nvSpPr>
        <p:spPr>
          <a:xfrm>
            <a:off x="2364450" y="1647425"/>
            <a:ext cx="5031300" cy="137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5700"/>
              <a:t>Thank you!!!</a:t>
            </a:r>
            <a:endParaRPr sz="5700"/>
          </a:p>
        </p:txBody>
      </p:sp>
      <p:sp>
        <p:nvSpPr>
          <p:cNvPr id="161" name="Google Shape;161;p24"/>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By shiyu Shi, hairon Wu, leona Li, shihming Lin, yuang Hou</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ctrTitle"/>
          </p:nvPr>
        </p:nvSpPr>
        <p:spPr>
          <a:xfrm>
            <a:off x="729625" y="515625"/>
            <a:ext cx="7688100" cy="6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93" name="Google Shape;93;p14"/>
          <p:cNvSpPr txBox="1"/>
          <p:nvPr>
            <p:ph idx="1" type="subTitle"/>
          </p:nvPr>
        </p:nvSpPr>
        <p:spPr>
          <a:xfrm>
            <a:off x="729625" y="1591225"/>
            <a:ext cx="7688100" cy="2925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233136"/>
              </a:buClr>
              <a:buSzPts val="1600"/>
              <a:buChar char="●"/>
            </a:pPr>
            <a:r>
              <a:rPr lang="en">
                <a:solidFill>
                  <a:srgbClr val="233136"/>
                </a:solidFill>
              </a:rPr>
              <a:t>An app that displays the covid infections for each building/place at UW campus.</a:t>
            </a:r>
            <a:endParaRPr>
              <a:solidFill>
                <a:srgbClr val="233136"/>
              </a:solidFill>
            </a:endParaRPr>
          </a:p>
          <a:p>
            <a:pPr indent="-330200" lvl="0" marL="457200" rtl="0" algn="l">
              <a:spcBef>
                <a:spcPts val="0"/>
              </a:spcBef>
              <a:spcAft>
                <a:spcPts val="0"/>
              </a:spcAft>
              <a:buClr>
                <a:srgbClr val="233136"/>
              </a:buClr>
              <a:buSzPts val="1600"/>
              <a:buChar char="●"/>
            </a:pPr>
            <a:r>
              <a:rPr lang="en">
                <a:solidFill>
                  <a:srgbClr val="233136"/>
                </a:solidFill>
              </a:rPr>
              <a:t>Has three major displays with specific functions</a:t>
            </a:r>
            <a:endParaRPr>
              <a:solidFill>
                <a:srgbClr val="233136"/>
              </a:solidFill>
            </a:endParaRPr>
          </a:p>
          <a:p>
            <a:pPr indent="-330200" lvl="0" marL="457200" rtl="0" algn="l">
              <a:spcBef>
                <a:spcPts val="0"/>
              </a:spcBef>
              <a:spcAft>
                <a:spcPts val="0"/>
              </a:spcAft>
              <a:buClr>
                <a:srgbClr val="233136"/>
              </a:buClr>
              <a:buSzPts val="1600"/>
              <a:buChar char="●"/>
            </a:pPr>
            <a:r>
              <a:rPr lang="en">
                <a:solidFill>
                  <a:srgbClr val="233136"/>
                </a:solidFill>
              </a:rPr>
              <a:t>Uses data from shared database.</a:t>
            </a:r>
            <a:endParaRPr>
              <a:solidFill>
                <a:srgbClr val="233136"/>
              </a:solidFill>
            </a:endParaRPr>
          </a:p>
          <a:p>
            <a:pPr indent="-330200" lvl="0" marL="457200" rtl="0" algn="l">
              <a:spcBef>
                <a:spcPts val="0"/>
              </a:spcBef>
              <a:spcAft>
                <a:spcPts val="0"/>
              </a:spcAft>
              <a:buClr>
                <a:srgbClr val="233136"/>
              </a:buClr>
              <a:buSzPts val="1600"/>
              <a:buChar char="●"/>
            </a:pPr>
            <a:r>
              <a:rPr lang="en">
                <a:solidFill>
                  <a:srgbClr val="233136"/>
                </a:solidFill>
              </a:rPr>
              <a:t>Serves large organizations including colleges, industries or activities that take place in a specific area. </a:t>
            </a:r>
            <a:endParaRPr>
              <a:solidFill>
                <a:srgbClr val="23313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ctrTitle"/>
          </p:nvPr>
        </p:nvSpPr>
        <p:spPr>
          <a:xfrm>
            <a:off x="729625" y="403575"/>
            <a:ext cx="2968500" cy="750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Login page</a:t>
            </a:r>
            <a:endParaRPr/>
          </a:p>
        </p:txBody>
      </p:sp>
      <p:pic>
        <p:nvPicPr>
          <p:cNvPr id="99" name="Google Shape;99;p15"/>
          <p:cNvPicPr preferRelativeResize="0"/>
          <p:nvPr/>
        </p:nvPicPr>
        <p:blipFill>
          <a:blip r:embed="rId3">
            <a:alphaModFix/>
          </a:blip>
          <a:stretch>
            <a:fillRect/>
          </a:stretch>
        </p:blipFill>
        <p:spPr>
          <a:xfrm>
            <a:off x="970825" y="1306575"/>
            <a:ext cx="2068150" cy="3836927"/>
          </a:xfrm>
          <a:prstGeom prst="rect">
            <a:avLst/>
          </a:prstGeom>
          <a:noFill/>
          <a:ln>
            <a:noFill/>
          </a:ln>
        </p:spPr>
      </p:pic>
      <p:pic>
        <p:nvPicPr>
          <p:cNvPr id="100" name="Google Shape;100;p15"/>
          <p:cNvPicPr preferRelativeResize="0"/>
          <p:nvPr/>
        </p:nvPicPr>
        <p:blipFill>
          <a:blip r:embed="rId4">
            <a:alphaModFix/>
          </a:blip>
          <a:stretch>
            <a:fillRect/>
          </a:stretch>
        </p:blipFill>
        <p:spPr>
          <a:xfrm>
            <a:off x="3816900" y="1306575"/>
            <a:ext cx="2068149" cy="3836927"/>
          </a:xfrm>
          <a:prstGeom prst="rect">
            <a:avLst/>
          </a:prstGeom>
          <a:noFill/>
          <a:ln>
            <a:noFill/>
          </a:ln>
        </p:spPr>
      </p:pic>
      <p:pic>
        <p:nvPicPr>
          <p:cNvPr id="101" name="Google Shape;101;p15"/>
          <p:cNvPicPr preferRelativeResize="0"/>
          <p:nvPr/>
        </p:nvPicPr>
        <p:blipFill>
          <a:blip r:embed="rId5">
            <a:alphaModFix/>
          </a:blip>
          <a:stretch>
            <a:fillRect/>
          </a:stretch>
        </p:blipFill>
        <p:spPr>
          <a:xfrm>
            <a:off x="6831275" y="1669700"/>
            <a:ext cx="1528025" cy="3332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ctrTitle"/>
          </p:nvPr>
        </p:nvSpPr>
        <p:spPr>
          <a:xfrm>
            <a:off x="807875" y="470800"/>
            <a:ext cx="3943500" cy="73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display 1</a:t>
            </a:r>
            <a:endParaRPr/>
          </a:p>
        </p:txBody>
      </p:sp>
      <p:sp>
        <p:nvSpPr>
          <p:cNvPr id="107" name="Google Shape;107;p16"/>
          <p:cNvSpPr txBox="1"/>
          <p:nvPr>
            <p:ph idx="1" type="subTitle"/>
          </p:nvPr>
        </p:nvSpPr>
        <p:spPr>
          <a:xfrm>
            <a:off x="729625" y="1512800"/>
            <a:ext cx="4245900" cy="3115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2"/>
              </a:buClr>
              <a:buSzPts val="1600"/>
              <a:buChar char="●"/>
            </a:pPr>
            <a:r>
              <a:rPr lang="en">
                <a:solidFill>
                  <a:schemeClr val="dk2"/>
                </a:solidFill>
              </a:rPr>
              <a:t>Shows up after login</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Displays the map of UW campus</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Users can press buildings/places to see their covid </a:t>
            </a:r>
            <a:r>
              <a:rPr lang="en">
                <a:solidFill>
                  <a:schemeClr val="dk2"/>
                </a:solidFill>
              </a:rPr>
              <a:t>infection</a:t>
            </a:r>
            <a:r>
              <a:rPr lang="en">
                <a:solidFill>
                  <a:schemeClr val="dk2"/>
                </a:solidFill>
              </a:rPr>
              <a:t> information.</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After hitting the bottom, information of the building pressed will be popped up from bottom of the screen.</a:t>
            </a:r>
            <a:endParaRPr>
              <a:solidFill>
                <a:schemeClr val="dk2"/>
              </a:solidFill>
            </a:endParaRPr>
          </a:p>
        </p:txBody>
      </p:sp>
      <p:pic>
        <p:nvPicPr>
          <p:cNvPr id="108" name="Google Shape;108;p16"/>
          <p:cNvPicPr preferRelativeResize="0"/>
          <p:nvPr/>
        </p:nvPicPr>
        <p:blipFill>
          <a:blip r:embed="rId3">
            <a:alphaModFix/>
          </a:blip>
          <a:stretch>
            <a:fillRect/>
          </a:stretch>
        </p:blipFill>
        <p:spPr>
          <a:xfrm>
            <a:off x="5127925" y="739600"/>
            <a:ext cx="2236450" cy="42515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ctrTitle"/>
          </p:nvPr>
        </p:nvSpPr>
        <p:spPr>
          <a:xfrm>
            <a:off x="796675" y="526825"/>
            <a:ext cx="5108700" cy="649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Features of display 1</a:t>
            </a:r>
            <a:endParaRPr/>
          </a:p>
        </p:txBody>
      </p:sp>
      <p:sp>
        <p:nvSpPr>
          <p:cNvPr id="114" name="Google Shape;114;p17"/>
          <p:cNvSpPr txBox="1"/>
          <p:nvPr>
            <p:ph idx="1" type="subTitle"/>
          </p:nvPr>
        </p:nvSpPr>
        <p:spPr>
          <a:xfrm>
            <a:off x="727950" y="1436000"/>
            <a:ext cx="3844200" cy="3135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2"/>
              </a:buClr>
              <a:buSzPts val="1600"/>
              <a:buChar char="●"/>
            </a:pPr>
            <a:r>
              <a:rPr lang="en">
                <a:solidFill>
                  <a:schemeClr val="dk2"/>
                </a:solidFill>
              </a:rPr>
              <a:t>Information popped up from bottom of the screen.</a:t>
            </a:r>
            <a:endParaRPr>
              <a:solidFill>
                <a:schemeClr val="dk2"/>
              </a:solidFill>
            </a:endParaRPr>
          </a:p>
        </p:txBody>
      </p:sp>
      <p:pic>
        <p:nvPicPr>
          <p:cNvPr id="115" name="Google Shape;115;p17"/>
          <p:cNvPicPr preferRelativeResize="0"/>
          <p:nvPr/>
        </p:nvPicPr>
        <p:blipFill>
          <a:blip r:embed="rId3">
            <a:alphaModFix/>
          </a:blip>
          <a:stretch>
            <a:fillRect/>
          </a:stretch>
        </p:blipFill>
        <p:spPr>
          <a:xfrm>
            <a:off x="5905375" y="899401"/>
            <a:ext cx="2933825" cy="367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ctrTitle"/>
          </p:nvPr>
        </p:nvSpPr>
        <p:spPr>
          <a:xfrm>
            <a:off x="729625" y="537875"/>
            <a:ext cx="2318700" cy="68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Display 2 </a:t>
            </a:r>
            <a:endParaRPr/>
          </a:p>
        </p:txBody>
      </p:sp>
      <p:sp>
        <p:nvSpPr>
          <p:cNvPr id="121" name="Google Shape;121;p18"/>
          <p:cNvSpPr txBox="1"/>
          <p:nvPr>
            <p:ph idx="1" type="subTitle"/>
          </p:nvPr>
        </p:nvSpPr>
        <p:spPr>
          <a:xfrm>
            <a:off x="729625" y="1490375"/>
            <a:ext cx="3842400" cy="3216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2"/>
              </a:buClr>
              <a:buSzPts val="1600"/>
              <a:buChar char="●"/>
            </a:pPr>
            <a:r>
              <a:rPr lang="en">
                <a:solidFill>
                  <a:schemeClr val="dk2"/>
                </a:solidFill>
              </a:rPr>
              <a:t>Shows up after pressing the Dashboard.</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Users can have specific buildings/destinations that they want to keep track of in the long-term.</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Default buildings will be the ones that students’ courses are located based on MyPlan</a:t>
            </a:r>
            <a:endParaRPr>
              <a:solidFill>
                <a:schemeClr val="dk2"/>
              </a:solidFill>
            </a:endParaRPr>
          </a:p>
          <a:p>
            <a:pPr indent="0" lvl="0" marL="457200" rtl="0" algn="l">
              <a:spcBef>
                <a:spcPts val="0"/>
              </a:spcBef>
              <a:spcAft>
                <a:spcPts val="0"/>
              </a:spcAft>
              <a:buNone/>
            </a:pPr>
            <a:r>
              <a:t/>
            </a:r>
            <a:endParaRPr>
              <a:solidFill>
                <a:schemeClr val="dk2"/>
              </a:solidFill>
            </a:endParaRPr>
          </a:p>
        </p:txBody>
      </p:sp>
      <p:pic>
        <p:nvPicPr>
          <p:cNvPr id="122" name="Google Shape;122;p18"/>
          <p:cNvPicPr preferRelativeResize="0"/>
          <p:nvPr/>
        </p:nvPicPr>
        <p:blipFill>
          <a:blip r:embed="rId3">
            <a:alphaModFix/>
          </a:blip>
          <a:stretch>
            <a:fillRect/>
          </a:stretch>
        </p:blipFill>
        <p:spPr>
          <a:xfrm>
            <a:off x="5430400" y="537875"/>
            <a:ext cx="2236450" cy="44532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ctrTitle"/>
          </p:nvPr>
        </p:nvSpPr>
        <p:spPr>
          <a:xfrm>
            <a:off x="729625" y="437225"/>
            <a:ext cx="7688100" cy="672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Features of display 2</a:t>
            </a:r>
            <a:endParaRPr/>
          </a:p>
        </p:txBody>
      </p:sp>
      <p:sp>
        <p:nvSpPr>
          <p:cNvPr id="128" name="Google Shape;128;p19"/>
          <p:cNvSpPr txBox="1"/>
          <p:nvPr>
            <p:ph idx="1" type="subTitle"/>
          </p:nvPr>
        </p:nvSpPr>
        <p:spPr>
          <a:xfrm>
            <a:off x="729625" y="1479175"/>
            <a:ext cx="3842400" cy="3182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2"/>
              </a:buClr>
              <a:buSzPts val="1600"/>
              <a:buChar char="●"/>
            </a:pPr>
            <a:r>
              <a:rPr lang="en">
                <a:solidFill>
                  <a:schemeClr val="dk2"/>
                </a:solidFill>
              </a:rPr>
              <a:t>Users can hit the add bottom to add more </a:t>
            </a:r>
            <a:r>
              <a:rPr lang="en">
                <a:solidFill>
                  <a:schemeClr val="dk2"/>
                </a:solidFill>
              </a:rPr>
              <a:t>buildings</a:t>
            </a:r>
            <a:r>
              <a:rPr lang="en">
                <a:solidFill>
                  <a:schemeClr val="dk2"/>
                </a:solidFill>
              </a:rPr>
              <a:t> except the default ones. </a:t>
            </a:r>
            <a:endParaRPr>
              <a:solidFill>
                <a:schemeClr val="dk2"/>
              </a:solidFill>
            </a:endParaRPr>
          </a:p>
          <a:p>
            <a:pPr indent="0" lvl="0" marL="0" rtl="0" algn="l">
              <a:spcBef>
                <a:spcPts val="0"/>
              </a:spcBef>
              <a:spcAft>
                <a:spcPts val="0"/>
              </a:spcAft>
              <a:buNone/>
            </a:pPr>
            <a:r>
              <a:t/>
            </a:r>
            <a:endParaRPr>
              <a:solidFill>
                <a:schemeClr val="dk2"/>
              </a:solidFill>
            </a:endParaRPr>
          </a:p>
        </p:txBody>
      </p:sp>
      <p:pic>
        <p:nvPicPr>
          <p:cNvPr id="129" name="Google Shape;129;p19"/>
          <p:cNvPicPr preferRelativeResize="0"/>
          <p:nvPr/>
        </p:nvPicPr>
        <p:blipFill>
          <a:blip r:embed="rId3">
            <a:alphaModFix/>
          </a:blip>
          <a:stretch>
            <a:fillRect/>
          </a:stretch>
        </p:blipFill>
        <p:spPr>
          <a:xfrm>
            <a:off x="6040375" y="1033150"/>
            <a:ext cx="2377350" cy="4074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ctrTitle"/>
          </p:nvPr>
        </p:nvSpPr>
        <p:spPr>
          <a:xfrm>
            <a:off x="729625" y="549075"/>
            <a:ext cx="2352300" cy="54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Display 3</a:t>
            </a:r>
            <a:endParaRPr/>
          </a:p>
        </p:txBody>
      </p:sp>
      <p:sp>
        <p:nvSpPr>
          <p:cNvPr id="135" name="Google Shape;135;p20"/>
          <p:cNvSpPr txBox="1"/>
          <p:nvPr>
            <p:ph idx="1" type="subTitle"/>
          </p:nvPr>
        </p:nvSpPr>
        <p:spPr>
          <a:xfrm>
            <a:off x="729625" y="1378325"/>
            <a:ext cx="3842400" cy="3395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2"/>
              </a:buClr>
              <a:buSzPts val="1600"/>
              <a:buChar char="●"/>
            </a:pPr>
            <a:r>
              <a:rPr lang="en">
                <a:solidFill>
                  <a:schemeClr val="dk2"/>
                </a:solidFill>
              </a:rPr>
              <a:t>Shows up after pressing the Calendar button.</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Users can see their scheduled events with the specific buildings based on the information on MyPlan.</a:t>
            </a:r>
            <a:endParaRPr>
              <a:solidFill>
                <a:schemeClr val="dk2"/>
              </a:solidFill>
            </a:endParaRPr>
          </a:p>
          <a:p>
            <a:pPr indent="0" lvl="0" marL="457200" rtl="0" algn="l">
              <a:spcBef>
                <a:spcPts val="0"/>
              </a:spcBef>
              <a:spcAft>
                <a:spcPts val="0"/>
              </a:spcAft>
              <a:buNone/>
            </a:pPr>
            <a:r>
              <a:t/>
            </a:r>
            <a:endParaRPr>
              <a:solidFill>
                <a:schemeClr val="dk2"/>
              </a:solidFill>
            </a:endParaRPr>
          </a:p>
        </p:txBody>
      </p:sp>
      <p:pic>
        <p:nvPicPr>
          <p:cNvPr id="136" name="Google Shape;136;p20"/>
          <p:cNvPicPr preferRelativeResize="0"/>
          <p:nvPr/>
        </p:nvPicPr>
        <p:blipFill>
          <a:blip r:embed="rId3">
            <a:alphaModFix/>
          </a:blip>
          <a:stretch>
            <a:fillRect/>
          </a:stretch>
        </p:blipFill>
        <p:spPr>
          <a:xfrm>
            <a:off x="4724425" y="672350"/>
            <a:ext cx="2236450" cy="43187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ctrTitle"/>
          </p:nvPr>
        </p:nvSpPr>
        <p:spPr>
          <a:xfrm>
            <a:off x="729625" y="515625"/>
            <a:ext cx="5187300" cy="62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Features of display 3</a:t>
            </a:r>
            <a:endParaRPr/>
          </a:p>
        </p:txBody>
      </p:sp>
      <p:sp>
        <p:nvSpPr>
          <p:cNvPr id="142" name="Google Shape;142;p21"/>
          <p:cNvSpPr txBox="1"/>
          <p:nvPr>
            <p:ph idx="1" type="subTitle"/>
          </p:nvPr>
        </p:nvSpPr>
        <p:spPr>
          <a:xfrm>
            <a:off x="729625" y="1467975"/>
            <a:ext cx="3887100" cy="3070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2"/>
              </a:buClr>
              <a:buSzPts val="1600"/>
              <a:buChar char="●"/>
            </a:pPr>
            <a:r>
              <a:rPr lang="en">
                <a:solidFill>
                  <a:schemeClr val="dk2"/>
                </a:solidFill>
              </a:rPr>
              <a:t>Users can press the add button to create new customized events to the current schedule. </a:t>
            </a:r>
            <a:endParaRPr>
              <a:solidFill>
                <a:schemeClr val="dk2"/>
              </a:solidFill>
            </a:endParaRPr>
          </a:p>
          <a:p>
            <a:pPr indent="0" lvl="0" marL="0" rtl="0" algn="l">
              <a:spcBef>
                <a:spcPts val="0"/>
              </a:spcBef>
              <a:spcAft>
                <a:spcPts val="0"/>
              </a:spcAft>
              <a:buNone/>
            </a:pPr>
            <a:r>
              <a:t/>
            </a:r>
            <a:endParaRPr>
              <a:solidFill>
                <a:schemeClr val="dk2"/>
              </a:solidFill>
            </a:endParaRPr>
          </a:p>
        </p:txBody>
      </p:sp>
      <p:pic>
        <p:nvPicPr>
          <p:cNvPr id="143" name="Google Shape;143;p21"/>
          <p:cNvPicPr preferRelativeResize="0"/>
          <p:nvPr/>
        </p:nvPicPr>
        <p:blipFill>
          <a:blip r:embed="rId3">
            <a:alphaModFix/>
          </a:blip>
          <a:stretch>
            <a:fillRect/>
          </a:stretch>
        </p:blipFill>
        <p:spPr>
          <a:xfrm>
            <a:off x="6069325" y="605125"/>
            <a:ext cx="2236450" cy="4385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